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8" r:id="rId3"/>
    <p:sldId id="286" r:id="rId4"/>
    <p:sldId id="287" r:id="rId5"/>
    <p:sldId id="288" r:id="rId6"/>
    <p:sldId id="292" r:id="rId7"/>
    <p:sldId id="289" r:id="rId8"/>
    <p:sldId id="295" r:id="rId9"/>
    <p:sldId id="291" r:id="rId10"/>
    <p:sldId id="290" r:id="rId11"/>
    <p:sldId id="296" r:id="rId12"/>
    <p:sldId id="297" r:id="rId13"/>
    <p:sldId id="298" r:id="rId14"/>
    <p:sldId id="293" r:id="rId15"/>
    <p:sldId id="278" r:id="rId16"/>
  </p:sldIdLst>
  <p:sldSz cx="9144000" cy="6858000" type="screen4x3"/>
  <p:notesSz cx="6805613" cy="9939338"/>
  <p:embeddedFontLst>
    <p:embeddedFont>
      <p:font typeface="나눔고딕" panose="020B0600000101010101" charset="-127"/>
      <p:regular r:id="rId19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A77"/>
    <a:srgbClr val="F2F2F2"/>
    <a:srgbClr val="FFFFFF"/>
    <a:srgbClr val="FFFF66"/>
    <a:srgbClr val="99CCFF"/>
    <a:srgbClr val="CCFF99"/>
    <a:srgbClr val="D9D9D9"/>
    <a:srgbClr val="A7E7A9"/>
    <a:srgbClr val="31BB73"/>
    <a:srgbClr val="1D3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6" autoAdjust="0"/>
    <p:restoredTop sz="86364" autoAdjust="0"/>
  </p:normalViewPr>
  <p:slideViewPr>
    <p:cSldViewPr snapToGrid="0">
      <p:cViewPr varScale="1">
        <p:scale>
          <a:sx n="74" d="100"/>
          <a:sy n="74" d="100"/>
        </p:scale>
        <p:origin x="1704" y="67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2019-04-26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622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629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부산국가지질공원은 관련 장소의 </a:t>
            </a:r>
            <a:r>
              <a:rPr lang="ko-KR" altLang="en-US" dirty="0" err="1"/>
              <a:t>가치있는</a:t>
            </a:r>
            <a:r>
              <a:rPr lang="ko-KR" altLang="en-US" dirty="0"/>
              <a:t> 지형 혹은 문화에 대한 정보를 제공하는 해설판도 제대로 갖춰져 있지 않아 방문객에게 </a:t>
            </a:r>
            <a:endParaRPr lang="en-US" altLang="ko-KR" dirty="0"/>
          </a:p>
          <a:p>
            <a:r>
              <a:rPr lang="ko-KR" altLang="en-US" dirty="0"/>
              <a:t>지식을 전달하지 못하고 있는 상황이다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이에 우리는 관련한 명소의 특정 </a:t>
            </a:r>
            <a:r>
              <a:rPr lang="en-US" altLang="ko-KR" dirty="0"/>
              <a:t>site</a:t>
            </a:r>
            <a:r>
              <a:rPr lang="ko-KR" altLang="en-US" dirty="0"/>
              <a:t>에 대한 정보를 제공하고 자신의 이해도를 점검하는 용도의 어플리케이션을 만들고자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36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69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610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지도를 보여주고 사용자가 특정 </a:t>
            </a:r>
            <a:r>
              <a:rPr lang="en-US" altLang="ko-KR" dirty="0"/>
              <a:t>site</a:t>
            </a:r>
            <a:r>
              <a:rPr lang="ko-KR" altLang="en-US" dirty="0"/>
              <a:t>를 클릭하면 해단 지형에 관한 해설을 보여줌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6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28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56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96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85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AED31-9771-4916-BBF8-3615B50DF463}" type="datetime1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B8A4D-A443-484E-910E-93FF68D42765}" type="datetime1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9FE4C-AD0E-49E2-B612-FDC0DCCE931F}" type="datetime1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3F161A5-D5D4-4AF4-92CE-B24D36A0DE4C}" type="datetime1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03678344-3D08-4453-8AF8-846D35B226F4}" type="datetime1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B7164AD0-04AD-4515-AB6C-FAFCC4318B41}" type="datetime1">
              <a:rPr lang="ko-KR" altLang="en-US" smtClean="0"/>
              <a:t>2019-04-26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1603" y="2750033"/>
            <a:ext cx="7772400" cy="1042490"/>
          </a:xfrm>
        </p:spPr>
        <p:txBody>
          <a:bodyPr anchor="t">
            <a:normAutofit/>
          </a:bodyPr>
          <a:lstStyle/>
          <a:p>
            <a:r>
              <a:rPr lang="ko-KR" altLang="en-US" sz="5400" b="1" spc="-250" dirty="0" err="1">
                <a:solidFill>
                  <a:schemeClr val="accent4">
                    <a:lumMod val="50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요잇</a:t>
            </a:r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! </a:t>
            </a:r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  <a:latin typeface="나눔고딕" pitchFamily="50" charset="-127"/>
                <a:ea typeface="나눔고딕" pitchFamily="50" charset="-127"/>
              </a:rPr>
              <a:t>Geo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일시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2019.04.26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팀명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로또혜성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부자예영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~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발표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김혜성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조원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김예영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김혜성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윤예영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52442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364803" y="3989119"/>
            <a:ext cx="1744413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cxnSpLocks/>
          </p:cNvCxnSpPr>
          <p:nvPr/>
        </p:nvCxnSpPr>
        <p:spPr>
          <a:xfrm>
            <a:off x="364803" y="4299115"/>
            <a:ext cx="1744413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cxnSpLocks/>
          </p:cNvCxnSpPr>
          <p:nvPr/>
        </p:nvCxnSpPr>
        <p:spPr>
          <a:xfrm>
            <a:off x="364803" y="4611730"/>
            <a:ext cx="1744413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364803" y="4923517"/>
            <a:ext cx="1744413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6083160-11F7-42FA-A5EE-F89CE018AE15}"/>
              </a:ext>
            </a:extLst>
          </p:cNvPr>
          <p:cNvCxnSpPr>
            <a:cxnSpLocks/>
          </p:cNvCxnSpPr>
          <p:nvPr/>
        </p:nvCxnSpPr>
        <p:spPr>
          <a:xfrm>
            <a:off x="352611" y="5258797"/>
            <a:ext cx="175660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72514-40DB-415E-964F-B9F009AC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82C821-07CD-4BC8-9AEE-E24CA5E362EB}"/>
              </a:ext>
            </a:extLst>
          </p:cNvPr>
          <p:cNvSpPr/>
          <p:nvPr/>
        </p:nvSpPr>
        <p:spPr>
          <a:xfrm>
            <a:off x="8345010" y="6356350"/>
            <a:ext cx="425793" cy="365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앱 구성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네트워크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AutoShape 10" descr="jsp logoì ëí ì´ë¯¸ì§ ê²ìê²°ê³¼">
            <a:extLst>
              <a:ext uri="{FF2B5EF4-FFF2-40B4-BE49-F238E27FC236}">
                <a16:creationId xmlns:a16="http://schemas.microsoft.com/office/drawing/2014/main" id="{29A5618A-9800-4B48-A841-13268E25D1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3946826-281F-4448-BDF5-EF9F0AA80E49}"/>
              </a:ext>
            </a:extLst>
          </p:cNvPr>
          <p:cNvGrpSpPr/>
          <p:nvPr/>
        </p:nvGrpSpPr>
        <p:grpSpPr>
          <a:xfrm>
            <a:off x="4243144" y="2284929"/>
            <a:ext cx="4377658" cy="3087172"/>
            <a:chOff x="3990487" y="3757845"/>
            <a:chExt cx="4372278" cy="301502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49381EE-F780-4206-86BE-BBDC57C8C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4851" y="3868698"/>
              <a:ext cx="4110361" cy="2312078"/>
            </a:xfrm>
            <a:prstGeom prst="rect">
              <a:avLst/>
            </a:prstGeom>
          </p:spPr>
        </p:pic>
        <p:sp>
          <p:nvSpPr>
            <p:cNvPr id="21" name="Shape 322">
              <a:extLst>
                <a:ext uri="{FF2B5EF4-FFF2-40B4-BE49-F238E27FC236}">
                  <a16:creationId xmlns:a16="http://schemas.microsoft.com/office/drawing/2014/main" id="{EC00BE50-FBC8-43A0-A4E7-6A14AA14A6D9}"/>
                </a:ext>
              </a:extLst>
            </p:cNvPr>
            <p:cNvSpPr/>
            <p:nvPr/>
          </p:nvSpPr>
          <p:spPr>
            <a:xfrm>
              <a:off x="3990487" y="3757845"/>
              <a:ext cx="4372278" cy="3015023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09E0B1-360C-4BA5-904D-5B8EF835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502230-2542-4978-83A6-5BDEB2849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555" y="1336541"/>
            <a:ext cx="5202371" cy="52023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49936D-EB5F-4413-B781-F6B01153A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347" y="2422769"/>
            <a:ext cx="1486140" cy="12394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E655EF-A4C1-4000-BF71-E32A68B5C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347" y="4281968"/>
            <a:ext cx="1521339" cy="1239491"/>
          </a:xfrm>
          <a:prstGeom prst="rect">
            <a:avLst/>
          </a:prstGeom>
        </p:spPr>
      </p:pic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B3F50CF1-58CE-44EB-83E9-3735A6C37591}"/>
              </a:ext>
            </a:extLst>
          </p:cNvPr>
          <p:cNvSpPr/>
          <p:nvPr/>
        </p:nvSpPr>
        <p:spPr>
          <a:xfrm>
            <a:off x="3188052" y="3609992"/>
            <a:ext cx="955964" cy="53970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08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순서도 및 구조도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순서도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62DEC31-15AB-4533-8994-330B00D920AB}"/>
              </a:ext>
            </a:extLst>
          </p:cNvPr>
          <p:cNvGrpSpPr/>
          <p:nvPr/>
        </p:nvGrpSpPr>
        <p:grpSpPr>
          <a:xfrm>
            <a:off x="364803" y="685044"/>
            <a:ext cx="8680175" cy="5810958"/>
            <a:chOff x="300195" y="141071"/>
            <a:chExt cx="8679957" cy="6642058"/>
          </a:xfrm>
        </p:grpSpPr>
        <p:sp>
          <p:nvSpPr>
            <p:cNvPr id="13" name="순서도: 수행의 시작/종료 12">
              <a:extLst>
                <a:ext uri="{FF2B5EF4-FFF2-40B4-BE49-F238E27FC236}">
                  <a16:creationId xmlns:a16="http://schemas.microsoft.com/office/drawing/2014/main" id="{EDC88FE2-4114-4D8B-BC24-F16EAFBBFF7E}"/>
                </a:ext>
              </a:extLst>
            </p:cNvPr>
            <p:cNvSpPr/>
            <p:nvPr/>
          </p:nvSpPr>
          <p:spPr>
            <a:xfrm>
              <a:off x="3696101" y="141071"/>
              <a:ext cx="933248" cy="387586"/>
            </a:xfrm>
            <a:prstGeom prst="flowChartTerminator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START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순서도: 판단 13">
              <a:extLst>
                <a:ext uri="{FF2B5EF4-FFF2-40B4-BE49-F238E27FC236}">
                  <a16:creationId xmlns:a16="http://schemas.microsoft.com/office/drawing/2014/main" id="{D8461FE9-CAA0-4BBD-98C4-1EB3ED85362A}"/>
                </a:ext>
              </a:extLst>
            </p:cNvPr>
            <p:cNvSpPr/>
            <p:nvPr/>
          </p:nvSpPr>
          <p:spPr>
            <a:xfrm>
              <a:off x="3339966" y="711061"/>
              <a:ext cx="1588168" cy="580825"/>
            </a:xfrm>
            <a:prstGeom prst="flowChartDecisi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관광지 선택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4A008755-D70C-4651-AE85-387A669075AF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4134050" y="539907"/>
              <a:ext cx="1" cy="1711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순서도: 판단 15">
              <a:extLst>
                <a:ext uri="{FF2B5EF4-FFF2-40B4-BE49-F238E27FC236}">
                  <a16:creationId xmlns:a16="http://schemas.microsoft.com/office/drawing/2014/main" id="{5BEEEBD3-789B-4903-9DC8-0EEF068BD207}"/>
                </a:ext>
              </a:extLst>
            </p:cNvPr>
            <p:cNvSpPr/>
            <p:nvPr/>
          </p:nvSpPr>
          <p:spPr>
            <a:xfrm>
              <a:off x="2570912" y="1575567"/>
              <a:ext cx="3126276" cy="849581"/>
            </a:xfrm>
            <a:prstGeom prst="flowChartDecision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 algn="ctr">
                <a:buAutoNum type="arabicPeriod"/>
              </a:pPr>
              <a:r>
                <a:rPr lang="ko-KR" altLang="en-US" sz="1000" dirty="0">
                  <a:solidFill>
                    <a:schemeClr val="tx1"/>
                  </a:solidFill>
                </a:rPr>
                <a:t>위치기반 해설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marL="228600" indent="-228600" algn="ctr">
                <a:buAutoNum type="arabicPeriod"/>
              </a:pPr>
              <a:r>
                <a:rPr lang="ko-KR" altLang="en-US" sz="1000" dirty="0">
                  <a:solidFill>
                    <a:schemeClr val="tx1"/>
                  </a:solidFill>
                </a:rPr>
                <a:t>전체 해설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marL="228600" indent="-228600" algn="ctr">
                <a:buAutoNum type="arabicPeriod"/>
              </a:pPr>
              <a:r>
                <a:rPr lang="ko-KR" altLang="en-US" sz="1000" dirty="0">
                  <a:solidFill>
                    <a:schemeClr val="tx1"/>
                  </a:solidFill>
                </a:rPr>
                <a:t>체험 프로그램 예약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marL="228600" indent="-228600" algn="ctr">
                <a:buAutoNum type="arabicPeriod"/>
              </a:pPr>
              <a:r>
                <a:rPr lang="ko-KR" altLang="en-US" sz="1000" dirty="0">
                  <a:solidFill>
                    <a:schemeClr val="tx1"/>
                  </a:solidFill>
                </a:rPr>
                <a:t>게임하기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6DA7242-B397-4FAE-8EE9-1E97BCA871D1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4134050" y="1291886"/>
              <a:ext cx="0" cy="2836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E9DEDDE-30EB-455D-A14D-77495814ED18}"/>
                </a:ext>
              </a:extLst>
            </p:cNvPr>
            <p:cNvSpPr/>
            <p:nvPr/>
          </p:nvSpPr>
          <p:spPr>
            <a:xfrm>
              <a:off x="399208" y="2953331"/>
              <a:ext cx="1367149" cy="300267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알림</a:t>
              </a:r>
              <a:br>
                <a:rPr lang="en-US" altLang="ko-KR" sz="900" dirty="0"/>
              </a:br>
              <a:r>
                <a:rPr lang="en-US" altLang="ko-KR" sz="900" dirty="0"/>
                <a:t>(</a:t>
              </a:r>
              <a:r>
                <a:rPr lang="ko-KR" altLang="en-US" sz="900" dirty="0"/>
                <a:t>알림을 보시겠습니까</a:t>
              </a:r>
              <a:r>
                <a:rPr lang="en-US" altLang="ko-KR" sz="900" dirty="0"/>
                <a:t>?)</a:t>
              </a:r>
              <a:endParaRPr lang="ko-KR" altLang="en-US" sz="9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BFEFA25-B607-40D9-A2A5-FA6A05F83F02}"/>
                </a:ext>
              </a:extLst>
            </p:cNvPr>
            <p:cNvSpPr/>
            <p:nvPr/>
          </p:nvSpPr>
          <p:spPr>
            <a:xfrm>
              <a:off x="4711388" y="3250438"/>
              <a:ext cx="997423" cy="311519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전체 해설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6FB9F7E-7FBF-4A3D-BDFE-CD6BEBD467A1}"/>
                </a:ext>
              </a:extLst>
            </p:cNvPr>
            <p:cNvSpPr/>
            <p:nvPr/>
          </p:nvSpPr>
          <p:spPr>
            <a:xfrm>
              <a:off x="7613003" y="2933489"/>
              <a:ext cx="1367149" cy="300267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체험 프로그램 예약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AC0F01-D2D4-4624-B365-B01B8CD44A7C}"/>
                </a:ext>
              </a:extLst>
            </p:cNvPr>
            <p:cNvSpPr/>
            <p:nvPr/>
          </p:nvSpPr>
          <p:spPr>
            <a:xfrm>
              <a:off x="6085849" y="3545657"/>
              <a:ext cx="1359208" cy="27948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OX </a:t>
              </a:r>
              <a:r>
                <a:rPr lang="ko-KR" altLang="en-US" sz="1000" dirty="0">
                  <a:solidFill>
                    <a:schemeClr val="tx1"/>
                  </a:solidFill>
                </a:rPr>
                <a:t>퀴즈</a:t>
              </a:r>
            </a:p>
          </p:txBody>
        </p: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4E0719BF-338C-4FB2-8169-8C994A0E8E5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 rot="5400000">
              <a:off x="2344326" y="1163606"/>
              <a:ext cx="528183" cy="305126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C02729E1-598D-46F3-A1FE-FC01CACAC4E7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 rot="16200000" flipH="1">
              <a:off x="4259430" y="2299769"/>
              <a:ext cx="825290" cy="1076049"/>
            </a:xfrm>
            <a:prstGeom prst="bentConnector3">
              <a:avLst>
                <a:gd name="adj1" fmla="val 3129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95EE3A33-06F3-4D5E-84D1-743FD701F2B4}"/>
                </a:ext>
              </a:extLst>
            </p:cNvPr>
            <p:cNvCxnSpPr>
              <a:cxnSpLocks/>
              <a:stCxn id="16" idx="2"/>
              <a:endCxn id="21" idx="0"/>
            </p:cNvCxnSpPr>
            <p:nvPr/>
          </p:nvCxnSpPr>
          <p:spPr>
            <a:xfrm rot="16200000" flipH="1">
              <a:off x="5961144" y="598054"/>
              <a:ext cx="508341" cy="4162528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BF667FD5-685E-4FA9-942D-C80BDBD423F9}"/>
                </a:ext>
              </a:extLst>
            </p:cNvPr>
            <p:cNvCxnSpPr>
              <a:cxnSpLocks/>
              <a:stCxn id="16" idx="2"/>
              <a:endCxn id="42" idx="0"/>
            </p:cNvCxnSpPr>
            <p:nvPr/>
          </p:nvCxnSpPr>
          <p:spPr>
            <a:xfrm rot="16200000" flipH="1">
              <a:off x="5189049" y="1370150"/>
              <a:ext cx="517435" cy="262743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A98036B-6464-4B0D-B69B-06B8610ADAF0}"/>
                </a:ext>
              </a:extLst>
            </p:cNvPr>
            <p:cNvSpPr/>
            <p:nvPr/>
          </p:nvSpPr>
          <p:spPr>
            <a:xfrm>
              <a:off x="7774465" y="3552214"/>
              <a:ext cx="1042600" cy="300267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/>
                <a:t>해당 홈페이지 들어가기 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4A07B00F-B312-4729-B4E1-2C5A5FC90C05}"/>
                </a:ext>
              </a:extLst>
            </p:cNvPr>
            <p:cNvCxnSpPr>
              <a:cxnSpLocks/>
              <a:stCxn id="21" idx="2"/>
              <a:endCxn id="32" idx="0"/>
            </p:cNvCxnSpPr>
            <p:nvPr/>
          </p:nvCxnSpPr>
          <p:spPr>
            <a:xfrm flipH="1">
              <a:off x="8295765" y="3233756"/>
              <a:ext cx="813" cy="3184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59E3E8A8-6F38-4CC5-8487-1D836CEBAAF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83048" y="1550879"/>
              <a:ext cx="4068150" cy="3833855"/>
            </a:xfrm>
            <a:prstGeom prst="bentConnector3">
              <a:avLst>
                <a:gd name="adj1" fmla="val 9987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DBBFC71-9419-4250-AC59-6228AC65F54E}"/>
                </a:ext>
              </a:extLst>
            </p:cNvPr>
            <p:cNvSpPr/>
            <p:nvPr/>
          </p:nvSpPr>
          <p:spPr>
            <a:xfrm>
              <a:off x="455389" y="3502284"/>
              <a:ext cx="1259204" cy="866435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위치기반 해설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737E981-B006-4BDB-8399-913422C26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82781" y="3268196"/>
              <a:ext cx="0" cy="2495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C0616EC-2D36-41EB-A5A3-67828743354D}"/>
                </a:ext>
              </a:extLst>
            </p:cNvPr>
            <p:cNvSpPr/>
            <p:nvPr/>
          </p:nvSpPr>
          <p:spPr>
            <a:xfrm>
              <a:off x="6443545" y="4411023"/>
              <a:ext cx="635875" cy="262384"/>
            </a:xfrm>
            <a:prstGeom prst="round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종료</a:t>
              </a:r>
            </a:p>
          </p:txBody>
        </p:sp>
        <p:sp>
          <p:nvSpPr>
            <p:cNvPr id="40" name="순서도: 수행의 시작/종료 39">
              <a:extLst>
                <a:ext uri="{FF2B5EF4-FFF2-40B4-BE49-F238E27FC236}">
                  <a16:creationId xmlns:a16="http://schemas.microsoft.com/office/drawing/2014/main" id="{ABD90B9B-3995-4322-BC97-12731B352D37}"/>
                </a:ext>
              </a:extLst>
            </p:cNvPr>
            <p:cNvSpPr/>
            <p:nvPr/>
          </p:nvSpPr>
          <p:spPr>
            <a:xfrm>
              <a:off x="4236599" y="6399111"/>
              <a:ext cx="990600" cy="384018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EXIT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2AEEFAB-FA59-4B46-BC66-FA3C5F495092}"/>
                </a:ext>
              </a:extLst>
            </p:cNvPr>
            <p:cNvSpPr/>
            <p:nvPr/>
          </p:nvSpPr>
          <p:spPr>
            <a:xfrm>
              <a:off x="7611442" y="2933489"/>
              <a:ext cx="1367149" cy="300267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/>
                <a:t>체험 프로그램 예약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EB12853-4F26-4A26-8969-3C3211CA7A23}"/>
                </a:ext>
              </a:extLst>
            </p:cNvPr>
            <p:cNvSpPr/>
            <p:nvPr/>
          </p:nvSpPr>
          <p:spPr>
            <a:xfrm>
              <a:off x="6077908" y="2942584"/>
              <a:ext cx="1367149" cy="300268"/>
            </a:xfrm>
            <a:prstGeom prst="rect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게임하기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F39C3694-96DB-47BD-9DA4-2396C346F190}"/>
                </a:ext>
              </a:extLst>
            </p:cNvPr>
            <p:cNvCxnSpPr>
              <a:cxnSpLocks/>
              <a:stCxn id="42" idx="2"/>
              <a:endCxn id="24" idx="0"/>
            </p:cNvCxnSpPr>
            <p:nvPr/>
          </p:nvCxnSpPr>
          <p:spPr>
            <a:xfrm>
              <a:off x="6761483" y="3242851"/>
              <a:ext cx="3970" cy="3028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순서도: 판단 43">
              <a:extLst>
                <a:ext uri="{FF2B5EF4-FFF2-40B4-BE49-F238E27FC236}">
                  <a16:creationId xmlns:a16="http://schemas.microsoft.com/office/drawing/2014/main" id="{F68630EF-FDF7-4C8B-9782-57A5A9814D4C}"/>
                </a:ext>
              </a:extLst>
            </p:cNvPr>
            <p:cNvSpPr/>
            <p:nvPr/>
          </p:nvSpPr>
          <p:spPr>
            <a:xfrm>
              <a:off x="3860143" y="5185489"/>
              <a:ext cx="1743512" cy="632785"/>
            </a:xfrm>
            <a:prstGeom prst="flowChartDecision">
              <a:avLst/>
            </a:prstGeom>
            <a:ln w="31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 algn="ctr">
                <a:buAutoNum type="arabicPeriod"/>
              </a:pPr>
              <a:r>
                <a:rPr lang="ko-KR" altLang="en-US" sz="1200" dirty="0"/>
                <a:t>선택</a:t>
              </a:r>
              <a:endParaRPr lang="en-US" altLang="ko-KR" sz="1200" dirty="0"/>
            </a:p>
            <a:p>
              <a:pPr marL="342900" indent="-342900" algn="ctr">
                <a:buAutoNum type="arabicPeriod"/>
              </a:pPr>
              <a:r>
                <a:rPr lang="ko-KR" altLang="en-US" sz="1200" dirty="0"/>
                <a:t>종료</a:t>
              </a: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57BB72A9-B233-4AD1-85E4-5282C6B50F85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5210100" y="3561958"/>
              <a:ext cx="0" cy="12080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A198E4C6-5D63-43D2-9F02-B00DA219A0D7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rot="16200000" flipH="1">
              <a:off x="2509256" y="2962847"/>
              <a:ext cx="816768" cy="362851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7BA8AF6-26A0-4A1B-9151-6FBD56ED7243}"/>
                </a:ext>
              </a:extLst>
            </p:cNvPr>
            <p:cNvCxnSpPr>
              <a:cxnSpLocks/>
              <a:stCxn id="44" idx="1"/>
            </p:cNvCxnSpPr>
            <p:nvPr/>
          </p:nvCxnSpPr>
          <p:spPr>
            <a:xfrm flipH="1" flipV="1">
              <a:off x="301757" y="5501881"/>
              <a:ext cx="3558386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3DECA36E-D586-4860-80BC-D488ED604E21}"/>
                </a:ext>
              </a:extLst>
            </p:cNvPr>
            <p:cNvCxnSpPr>
              <a:cxnSpLocks/>
              <a:stCxn id="44" idx="2"/>
              <a:endCxn id="40" idx="0"/>
            </p:cNvCxnSpPr>
            <p:nvPr/>
          </p:nvCxnSpPr>
          <p:spPr>
            <a:xfrm>
              <a:off x="4731899" y="5818274"/>
              <a:ext cx="0" cy="5808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1045D51F-75BC-4D4B-9ACA-2B63AAEF52EC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5400000">
              <a:off x="5696678" y="3705219"/>
              <a:ext cx="96617" cy="2032994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0C7DFA5C-4B35-4C41-B636-71AB54799835}"/>
                </a:ext>
              </a:extLst>
            </p:cNvPr>
            <p:cNvCxnSpPr>
              <a:cxnSpLocks/>
              <a:stCxn id="32" idx="2"/>
              <a:endCxn id="40" idx="3"/>
            </p:cNvCxnSpPr>
            <p:nvPr/>
          </p:nvCxnSpPr>
          <p:spPr>
            <a:xfrm rot="5400000">
              <a:off x="5392163" y="3687517"/>
              <a:ext cx="2738639" cy="30685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3F0B93F-E431-4AF2-9DD1-5005F095D27C}"/>
              </a:ext>
            </a:extLst>
          </p:cNvPr>
          <p:cNvCxnSpPr>
            <a:cxnSpLocks/>
            <a:stCxn id="24" idx="2"/>
            <a:endCxn id="37" idx="0"/>
          </p:cNvCxnSpPr>
          <p:nvPr/>
        </p:nvCxnSpPr>
        <p:spPr>
          <a:xfrm flipH="1">
            <a:off x="6826253" y="3908136"/>
            <a:ext cx="3970" cy="512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6B7A1AB4-6038-4A1F-8E05-421423305A3A}"/>
              </a:ext>
            </a:extLst>
          </p:cNvPr>
          <p:cNvCxnSpPr>
            <a:cxnSpLocks/>
            <a:stCxn id="35" idx="3"/>
            <a:endCxn id="78" idx="0"/>
          </p:cNvCxnSpPr>
          <p:nvPr/>
        </p:nvCxnSpPr>
        <p:spPr>
          <a:xfrm flipV="1">
            <a:off x="1779237" y="3752935"/>
            <a:ext cx="1780809" cy="251755"/>
          </a:xfrm>
          <a:prstGeom prst="bentConnector4">
            <a:avLst>
              <a:gd name="adj1" fmla="val 7478"/>
              <a:gd name="adj2" fmla="val 2413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순서도: 판단 77">
            <a:extLst>
              <a:ext uri="{FF2B5EF4-FFF2-40B4-BE49-F238E27FC236}">
                <a16:creationId xmlns:a16="http://schemas.microsoft.com/office/drawing/2014/main" id="{8D58E327-445A-45DA-9954-BAC0EADD0BF1}"/>
              </a:ext>
            </a:extLst>
          </p:cNvPr>
          <p:cNvSpPr/>
          <p:nvPr/>
        </p:nvSpPr>
        <p:spPr>
          <a:xfrm>
            <a:off x="2045566" y="3752935"/>
            <a:ext cx="3028959" cy="553607"/>
          </a:xfrm>
          <a:prstGeom prst="flowChartDecision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AutoNum type="arabicPeriod"/>
            </a:pPr>
            <a:r>
              <a:rPr lang="ko-KR" altLang="en-US" sz="1200" dirty="0"/>
              <a:t>위치기반 </a:t>
            </a:r>
            <a:br>
              <a:rPr lang="en-US" altLang="ko-KR" sz="1200" dirty="0"/>
            </a:br>
            <a:r>
              <a:rPr lang="ko-KR" altLang="en-US" sz="1200" dirty="0" err="1"/>
              <a:t>초성퀴즈</a:t>
            </a:r>
            <a:r>
              <a:rPr lang="ko-KR" altLang="en-US" sz="1200" dirty="0"/>
              <a:t> 선택</a:t>
            </a:r>
            <a:endParaRPr lang="en-US" altLang="ko-KR" sz="1200" dirty="0"/>
          </a:p>
          <a:p>
            <a:pPr marL="342900" indent="-342900" algn="ctr">
              <a:buAutoNum type="arabicPeriod"/>
            </a:pPr>
            <a:r>
              <a:rPr lang="ko-KR" altLang="en-US" sz="1200" dirty="0"/>
              <a:t>취소</a:t>
            </a: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6332DC74-68AE-440B-9BEF-050A2B765BA6}"/>
              </a:ext>
            </a:extLst>
          </p:cNvPr>
          <p:cNvCxnSpPr>
            <a:cxnSpLocks/>
            <a:stCxn id="78" idx="2"/>
          </p:cNvCxnSpPr>
          <p:nvPr/>
        </p:nvCxnSpPr>
        <p:spPr>
          <a:xfrm rot="5400000" flipH="1">
            <a:off x="2615040" y="3361536"/>
            <a:ext cx="126302" cy="1763710"/>
          </a:xfrm>
          <a:prstGeom prst="bentConnector4">
            <a:avLst>
              <a:gd name="adj1" fmla="val -180995"/>
              <a:gd name="adj2" fmla="val 929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92BA3AF-4076-4EE1-A2C8-6F3AE5D6C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91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FEA83AA-F51C-458C-9458-C3DEE4589F8F}"/>
              </a:ext>
            </a:extLst>
          </p:cNvPr>
          <p:cNvSpPr/>
          <p:nvPr/>
        </p:nvSpPr>
        <p:spPr>
          <a:xfrm>
            <a:off x="243166" y="2555645"/>
            <a:ext cx="1772669" cy="2993100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순서도 및 구조도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구조도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79F111-A949-485B-8B35-241E23E2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00" y="808371"/>
            <a:ext cx="6437015" cy="568754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B515CD9-D476-414A-B178-9D6541B436F6}"/>
              </a:ext>
            </a:extLst>
          </p:cNvPr>
          <p:cNvSpPr/>
          <p:nvPr/>
        </p:nvSpPr>
        <p:spPr>
          <a:xfrm>
            <a:off x="691371" y="2374950"/>
            <a:ext cx="962673" cy="310231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91A17-7AD9-416C-A7B3-B4FF6E1139BD}"/>
              </a:ext>
            </a:extLst>
          </p:cNvPr>
          <p:cNvSpPr txBox="1"/>
          <p:nvPr/>
        </p:nvSpPr>
        <p:spPr>
          <a:xfrm>
            <a:off x="490847" y="2357029"/>
            <a:ext cx="1371670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F3251-1AD6-4513-88BC-48939A8FD47E}"/>
              </a:ext>
            </a:extLst>
          </p:cNvPr>
          <p:cNvSpPr/>
          <p:nvPr/>
        </p:nvSpPr>
        <p:spPr>
          <a:xfrm>
            <a:off x="583445" y="2841463"/>
            <a:ext cx="1167171" cy="35329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지질명소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A5A033-C868-423F-BC5B-4938EA127F61}"/>
              </a:ext>
            </a:extLst>
          </p:cNvPr>
          <p:cNvSpPr/>
          <p:nvPr/>
        </p:nvSpPr>
        <p:spPr>
          <a:xfrm>
            <a:off x="409558" y="3247277"/>
            <a:ext cx="1506682" cy="35329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명소별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site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D31B04-1FC9-4E73-8303-36D596E4E76D}"/>
              </a:ext>
            </a:extLst>
          </p:cNvPr>
          <p:cNvSpPr/>
          <p:nvPr/>
        </p:nvSpPr>
        <p:spPr>
          <a:xfrm>
            <a:off x="403298" y="3711840"/>
            <a:ext cx="1506682" cy="35329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O,X</a:t>
            </a:r>
            <a:r>
              <a:rPr lang="ko-KR" altLang="en-US" dirty="0">
                <a:solidFill>
                  <a:schemeClr val="tx1"/>
                </a:solidFill>
              </a:rPr>
              <a:t>문제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BE62F2-51C9-4F3E-8F65-2DDFBBF790E8}"/>
              </a:ext>
            </a:extLst>
          </p:cNvPr>
          <p:cNvSpPr/>
          <p:nvPr/>
        </p:nvSpPr>
        <p:spPr>
          <a:xfrm>
            <a:off x="429854" y="4140127"/>
            <a:ext cx="1469870" cy="35329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전체해설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D2F291-BEBE-4392-86EA-A1F2C480FD03}"/>
              </a:ext>
            </a:extLst>
          </p:cNvPr>
          <p:cNvSpPr/>
          <p:nvPr/>
        </p:nvSpPr>
        <p:spPr>
          <a:xfrm>
            <a:off x="419366" y="5062233"/>
            <a:ext cx="1506682" cy="35329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초성 문제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80C02E-7D3D-4F7D-99A8-E9B05A6DCFBC}"/>
              </a:ext>
            </a:extLst>
          </p:cNvPr>
          <p:cNvSpPr/>
          <p:nvPr/>
        </p:nvSpPr>
        <p:spPr>
          <a:xfrm>
            <a:off x="403298" y="4601180"/>
            <a:ext cx="1506682" cy="35329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Site </a:t>
            </a:r>
            <a:r>
              <a:rPr lang="ko-KR" altLang="en-US" dirty="0">
                <a:solidFill>
                  <a:schemeClr val="tx1"/>
                </a:solidFill>
              </a:rPr>
              <a:t>해설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42734A-54A0-46D5-A6A9-8F42CB0D8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64" t="19273" r="16840" b="64905"/>
          <a:stretch/>
        </p:blipFill>
        <p:spPr>
          <a:xfrm>
            <a:off x="7357038" y="1205386"/>
            <a:ext cx="163782" cy="192896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2CBB56-7EC1-425A-86E2-8A4FFE0B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DC9A25-6EE8-436C-9E17-916F2D66C084}"/>
              </a:ext>
            </a:extLst>
          </p:cNvPr>
          <p:cNvCxnSpPr>
            <a:cxnSpLocks/>
          </p:cNvCxnSpPr>
          <p:nvPr/>
        </p:nvCxnSpPr>
        <p:spPr>
          <a:xfrm flipH="1">
            <a:off x="5866552" y="3888485"/>
            <a:ext cx="1490486" cy="2161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F422D0-7E97-4D9B-9F95-472509370FF9}"/>
              </a:ext>
            </a:extLst>
          </p:cNvPr>
          <p:cNvCxnSpPr>
            <a:cxnSpLocks/>
          </p:cNvCxnSpPr>
          <p:nvPr/>
        </p:nvCxnSpPr>
        <p:spPr>
          <a:xfrm flipH="1">
            <a:off x="5584738" y="1433318"/>
            <a:ext cx="1772300" cy="46163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DABA1BA-745D-4154-94D5-77114619DC7D}"/>
              </a:ext>
            </a:extLst>
          </p:cNvPr>
          <p:cNvCxnSpPr>
            <a:cxnSpLocks/>
          </p:cNvCxnSpPr>
          <p:nvPr/>
        </p:nvCxnSpPr>
        <p:spPr>
          <a:xfrm>
            <a:off x="3241518" y="3888485"/>
            <a:ext cx="1757769" cy="21611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93D24454-CCF3-43BE-A545-75737328C24E}"/>
              </a:ext>
            </a:extLst>
          </p:cNvPr>
          <p:cNvCxnSpPr>
            <a:cxnSpLocks/>
            <a:stCxn id="4" idx="2"/>
            <a:endCxn id="2" idx="2"/>
          </p:cNvCxnSpPr>
          <p:nvPr/>
        </p:nvCxnSpPr>
        <p:spPr>
          <a:xfrm rot="16200000" flipH="1">
            <a:off x="1378616" y="2524427"/>
            <a:ext cx="3769558" cy="4173426"/>
          </a:xfrm>
          <a:prstGeom prst="bentConnector3">
            <a:avLst>
              <a:gd name="adj1" fmla="val 10606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981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263455" y="188690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일정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3" name="직선 연결선 52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4D4C69E-6E81-4BEB-9231-C7F74A934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58157"/>
              </p:ext>
            </p:extLst>
          </p:nvPr>
        </p:nvGraphicFramePr>
        <p:xfrm>
          <a:off x="256544" y="2418866"/>
          <a:ext cx="8531323" cy="24038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614">
                  <a:extLst>
                    <a:ext uri="{9D8B030D-6E8A-4147-A177-3AD203B41FA5}">
                      <a16:colId xmlns:a16="http://schemas.microsoft.com/office/drawing/2014/main" val="3813600488"/>
                    </a:ext>
                  </a:extLst>
                </a:gridCol>
                <a:gridCol w="989889">
                  <a:extLst>
                    <a:ext uri="{9D8B030D-6E8A-4147-A177-3AD203B41FA5}">
                      <a16:colId xmlns:a16="http://schemas.microsoft.com/office/drawing/2014/main" val="364178253"/>
                    </a:ext>
                  </a:extLst>
                </a:gridCol>
                <a:gridCol w="1079628">
                  <a:extLst>
                    <a:ext uri="{9D8B030D-6E8A-4147-A177-3AD203B41FA5}">
                      <a16:colId xmlns:a16="http://schemas.microsoft.com/office/drawing/2014/main" val="3848865711"/>
                    </a:ext>
                  </a:extLst>
                </a:gridCol>
                <a:gridCol w="921080">
                  <a:extLst>
                    <a:ext uri="{9D8B030D-6E8A-4147-A177-3AD203B41FA5}">
                      <a16:colId xmlns:a16="http://schemas.microsoft.com/office/drawing/2014/main" val="1513855111"/>
                    </a:ext>
                  </a:extLst>
                </a:gridCol>
                <a:gridCol w="1064528">
                  <a:extLst>
                    <a:ext uri="{9D8B030D-6E8A-4147-A177-3AD203B41FA5}">
                      <a16:colId xmlns:a16="http://schemas.microsoft.com/office/drawing/2014/main" val="2576980206"/>
                    </a:ext>
                  </a:extLst>
                </a:gridCol>
                <a:gridCol w="1064528">
                  <a:extLst>
                    <a:ext uri="{9D8B030D-6E8A-4147-A177-3AD203B41FA5}">
                      <a16:colId xmlns:a16="http://schemas.microsoft.com/office/drawing/2014/main" val="4197324770"/>
                    </a:ext>
                  </a:extLst>
                </a:gridCol>
                <a:gridCol w="1064528">
                  <a:extLst>
                    <a:ext uri="{9D8B030D-6E8A-4147-A177-3AD203B41FA5}">
                      <a16:colId xmlns:a16="http://schemas.microsoft.com/office/drawing/2014/main" val="1209632288"/>
                    </a:ext>
                  </a:extLst>
                </a:gridCol>
                <a:gridCol w="1064528">
                  <a:extLst>
                    <a:ext uri="{9D8B030D-6E8A-4147-A177-3AD203B41FA5}">
                      <a16:colId xmlns:a16="http://schemas.microsoft.com/office/drawing/2014/main" val="3053809969"/>
                    </a:ext>
                  </a:extLst>
                </a:gridCol>
              </a:tblGrid>
              <a:tr h="29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Skill/Period</a:t>
                      </a:r>
                      <a:endParaRPr lang="ko-KR" altLang="en-US" sz="12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4.27~4.30</a:t>
                      </a:r>
                      <a:endParaRPr lang="ko-KR" altLang="en-US" sz="11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5.01~5.04</a:t>
                      </a:r>
                      <a:endParaRPr lang="ko-KR" altLang="en-US" sz="11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나눔고딕" panose="020B0600000101010101" charset="-127"/>
                          <a:ea typeface="나눔고딕" panose="020B0600000101010101" charset="-127"/>
                        </a:rPr>
                        <a:t>5.05~5.11</a:t>
                      </a:r>
                      <a:endParaRPr lang="ko-KR" altLang="en-US" sz="11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5.12~5.18</a:t>
                      </a:r>
                      <a:endParaRPr lang="ko-KR" altLang="en-US" sz="11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5.19~5.25</a:t>
                      </a:r>
                      <a:endParaRPr lang="ko-KR" altLang="en-US" sz="11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5.26~5.31</a:t>
                      </a:r>
                      <a:endParaRPr lang="ko-KR" altLang="en-US" sz="11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~6.28</a:t>
                      </a:r>
                      <a:endParaRPr lang="ko-KR" altLang="en-US" sz="11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638964"/>
                  </a:ext>
                </a:extLst>
              </a:tr>
              <a:tr h="4979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Android Studio Study</a:t>
                      </a:r>
                      <a:endParaRPr lang="ko-KR" altLang="en-US" sz="12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2079590"/>
                  </a:ext>
                </a:extLst>
              </a:tr>
              <a:tr h="29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Server</a:t>
                      </a:r>
                      <a:endParaRPr lang="ko-KR" altLang="en-US" sz="12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EC76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EC76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EC76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484267"/>
                  </a:ext>
                </a:extLst>
              </a:tr>
              <a:tr h="355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Android Studio</a:t>
                      </a:r>
                      <a:endParaRPr lang="ko-KR" altLang="en-US" sz="12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298763"/>
                  </a:ext>
                </a:extLst>
              </a:tr>
              <a:tr h="3118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Database</a:t>
                      </a:r>
                      <a:endParaRPr lang="ko-KR" altLang="en-US" sz="12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814295"/>
                  </a:ext>
                </a:extLst>
              </a:tr>
              <a:tr h="298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Design</a:t>
                      </a:r>
                      <a:endParaRPr lang="ko-KR" altLang="en-US" sz="12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044898"/>
                  </a:ext>
                </a:extLst>
              </a:tr>
              <a:tr h="3422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고딕" panose="020B0600000101010101" charset="-127"/>
                          <a:ea typeface="나눔고딕" panose="020B0600000101010101" charset="-127"/>
                        </a:rPr>
                        <a:t>Presentation</a:t>
                      </a:r>
                      <a:endParaRPr lang="ko-KR" altLang="en-US" sz="1200" b="1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고딕" panose="020B0600000101010101" charset="-127"/>
                        <a:ea typeface="나눔고딕" panose="020B0600000101010101" charset="-127"/>
                      </a:endParaRPr>
                    </a:p>
                  </a:txBody>
                  <a:tcPr anchor="ctr">
                    <a:solidFill>
                      <a:srgbClr val="CC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166324"/>
                  </a:ext>
                </a:extLst>
              </a:tr>
            </a:tbl>
          </a:graphicData>
        </a:graphic>
      </p:graphicFrame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A2346-3F0B-4FAC-B935-81D7C3D80B8D}"/>
              </a:ext>
            </a:extLst>
          </p:cNvPr>
          <p:cNvSpPr/>
          <p:nvPr/>
        </p:nvSpPr>
        <p:spPr>
          <a:xfrm>
            <a:off x="7738711" y="688049"/>
            <a:ext cx="1049154" cy="320040"/>
          </a:xfrm>
          <a:prstGeom prst="roundRect">
            <a:avLst/>
          </a:pr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모두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2DB6736-6D98-4B51-8950-39117CDE47B1}"/>
              </a:ext>
            </a:extLst>
          </p:cNvPr>
          <p:cNvSpPr/>
          <p:nvPr/>
        </p:nvSpPr>
        <p:spPr>
          <a:xfrm>
            <a:off x="7738711" y="1063455"/>
            <a:ext cx="1049154" cy="320040"/>
          </a:xfrm>
          <a:prstGeom prst="round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김예영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D8F7F7-DDA3-48AF-A41D-A05089C57B07}"/>
              </a:ext>
            </a:extLst>
          </p:cNvPr>
          <p:cNvSpPr/>
          <p:nvPr/>
        </p:nvSpPr>
        <p:spPr>
          <a:xfrm>
            <a:off x="7738711" y="1442243"/>
            <a:ext cx="1049154" cy="320040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김혜성</a:t>
            </a:r>
            <a:endParaRPr lang="en-US" altLang="ko-KR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43EACF-15F1-4916-8ACF-4C16B392DEDA}"/>
              </a:ext>
            </a:extLst>
          </p:cNvPr>
          <p:cNvSpPr/>
          <p:nvPr/>
        </p:nvSpPr>
        <p:spPr>
          <a:xfrm>
            <a:off x="7738711" y="1817946"/>
            <a:ext cx="1049154" cy="320040"/>
          </a:xfrm>
          <a:prstGeom prst="roundRect">
            <a:avLst/>
          </a:prstGeom>
          <a:solidFill>
            <a:srgbClr val="EC7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윤예영</a:t>
            </a:r>
            <a:endParaRPr lang="en-US" altLang="ko-KR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7A3F196-48E4-4EFD-A602-329179D878F9}"/>
              </a:ext>
            </a:extLst>
          </p:cNvPr>
          <p:cNvSpPr txBox="1">
            <a:spLocks/>
          </p:cNvSpPr>
          <p:nvPr/>
        </p:nvSpPr>
        <p:spPr>
          <a:xfrm>
            <a:off x="256544" y="700126"/>
            <a:ext cx="6995120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일정</a:t>
            </a:r>
            <a:endParaRPr lang="en-US" altLang="ko-KR" sz="4000" b="1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2A6BD-B897-41F5-9D23-F3AD59D910EB}"/>
              </a:ext>
            </a:extLst>
          </p:cNvPr>
          <p:cNvSpPr txBox="1"/>
          <p:nvPr/>
        </p:nvSpPr>
        <p:spPr>
          <a:xfrm>
            <a:off x="5034013" y="5095718"/>
            <a:ext cx="4109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" panose="020B0600000101010101" charset="-127"/>
                <a:ea typeface="나눔고딕" panose="020B0600000101010101" charset="-127"/>
              </a:rPr>
              <a:t>Server &amp; Database : Study &amp; Implementation</a:t>
            </a:r>
            <a:endParaRPr lang="ko-KR" altLang="en-US" sz="14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DAB782-9E02-4202-8B86-50BE5032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0509CD-8DC7-4FA1-B41A-8BBB08DFC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07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Q &amp; A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84CAF1-F591-47F7-9F7E-69262B9D0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동기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앱  구성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순서도 및 구조도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일정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5632D34-4458-43A7-9785-B3FBE9860615}"/>
              </a:ext>
            </a:extLst>
          </p:cNvPr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792190-CF81-41E5-8795-48E0B857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동기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동기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DB7CE6C-B04A-4901-A316-8E061469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050" name="Picture 2" descr="Image result for question pictogram">
            <a:extLst>
              <a:ext uri="{FF2B5EF4-FFF2-40B4-BE49-F238E27FC236}">
                <a16:creationId xmlns:a16="http://schemas.microsoft.com/office/drawing/2014/main" id="{6B3EA989-D872-4A7B-9EA3-8F1012A1E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2847" r="24308" b="7988"/>
          <a:stretch/>
        </p:blipFill>
        <p:spPr bwMode="auto">
          <a:xfrm>
            <a:off x="4208541" y="2323136"/>
            <a:ext cx="1179117" cy="228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3F9EBF1-380F-4C39-BD2F-7098C3EA392B}"/>
              </a:ext>
            </a:extLst>
          </p:cNvPr>
          <p:cNvGrpSpPr/>
          <p:nvPr/>
        </p:nvGrpSpPr>
        <p:grpSpPr>
          <a:xfrm>
            <a:off x="6609268" y="2574591"/>
            <a:ext cx="1284791" cy="1995681"/>
            <a:chOff x="5157573" y="1433319"/>
            <a:chExt cx="3103200" cy="5103488"/>
          </a:xfrm>
        </p:grpSpPr>
        <p:pic>
          <p:nvPicPr>
            <p:cNvPr id="2052" name="Picture 4" descr="Related image">
              <a:extLst>
                <a:ext uri="{FF2B5EF4-FFF2-40B4-BE49-F238E27FC236}">
                  <a16:creationId xmlns:a16="http://schemas.microsoft.com/office/drawing/2014/main" id="{39991B09-B50F-49C7-A7CF-F3E50CAD12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2434" y="2918096"/>
              <a:ext cx="1953477" cy="1953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63DE28-1CE9-4BC8-BE4D-AD9AA74C1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9" r="19645"/>
            <a:stretch/>
          </p:blipFill>
          <p:spPr>
            <a:xfrm>
              <a:off x="5157573" y="1433319"/>
              <a:ext cx="3103200" cy="510348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A0C47E6-7253-4C59-A6E8-4CBBC7E043E0}"/>
              </a:ext>
            </a:extLst>
          </p:cNvPr>
          <p:cNvGrpSpPr/>
          <p:nvPr/>
        </p:nvGrpSpPr>
        <p:grpSpPr>
          <a:xfrm>
            <a:off x="852411" y="2424908"/>
            <a:ext cx="1990439" cy="2147086"/>
            <a:chOff x="804716" y="2423186"/>
            <a:chExt cx="1783468" cy="178346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3DCD671-1363-47F1-B227-CCFBF1F1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16" y="2423186"/>
              <a:ext cx="1783468" cy="178346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4ED142-F85A-4F61-835A-604A9861F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5914" y="2504123"/>
              <a:ext cx="1339942" cy="127004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5" name="화살표: 왼쪽 14">
            <a:extLst>
              <a:ext uri="{FF2B5EF4-FFF2-40B4-BE49-F238E27FC236}">
                <a16:creationId xmlns:a16="http://schemas.microsoft.com/office/drawing/2014/main" id="{F13CD660-76C8-4125-9233-CF284223B438}"/>
              </a:ext>
            </a:extLst>
          </p:cNvPr>
          <p:cNvSpPr/>
          <p:nvPr/>
        </p:nvSpPr>
        <p:spPr>
          <a:xfrm flipH="1">
            <a:off x="3167691" y="3188038"/>
            <a:ext cx="803107" cy="481920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 15">
            <a:extLst>
              <a:ext uri="{FF2B5EF4-FFF2-40B4-BE49-F238E27FC236}">
                <a16:creationId xmlns:a16="http://schemas.microsoft.com/office/drawing/2014/main" id="{B20AE5A4-15DB-4972-8ED1-169CBED15499}"/>
              </a:ext>
            </a:extLst>
          </p:cNvPr>
          <p:cNvSpPr/>
          <p:nvPr/>
        </p:nvSpPr>
        <p:spPr>
          <a:xfrm flipH="1">
            <a:off x="5615010" y="3223450"/>
            <a:ext cx="803107" cy="481920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32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C3DDDA4-8E48-489E-A021-74F6AE65D6B7}"/>
              </a:ext>
            </a:extLst>
          </p:cNvPr>
          <p:cNvSpPr/>
          <p:nvPr/>
        </p:nvSpPr>
        <p:spPr>
          <a:xfrm>
            <a:off x="6194379" y="1570503"/>
            <a:ext cx="2879349" cy="457229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600A298-92BB-4A5D-ACF3-8079F3850159}"/>
              </a:ext>
            </a:extLst>
          </p:cNvPr>
          <p:cNvSpPr/>
          <p:nvPr/>
        </p:nvSpPr>
        <p:spPr>
          <a:xfrm>
            <a:off x="3529435" y="1570503"/>
            <a:ext cx="2493507" cy="457229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FF5164A-4C1F-49EB-8988-5617A6A042F5}"/>
              </a:ext>
            </a:extLst>
          </p:cNvPr>
          <p:cNvSpPr/>
          <p:nvPr/>
        </p:nvSpPr>
        <p:spPr>
          <a:xfrm>
            <a:off x="70272" y="1585584"/>
            <a:ext cx="3272589" cy="4572290"/>
          </a:xfrm>
          <a:prstGeom prst="round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</a:p>
        </p:txBody>
      </p:sp>
      <p:pic>
        <p:nvPicPr>
          <p:cNvPr id="1028" name="Picture 4" descr="Android studio logoì ëí ì´ë¯¸ì§ ê²ìê²°ê³¼">
            <a:extLst>
              <a:ext uri="{FF2B5EF4-FFF2-40B4-BE49-F238E27FC236}">
                <a16:creationId xmlns:a16="http://schemas.microsoft.com/office/drawing/2014/main" id="{D8D9E3A8-3A36-4147-97EF-734DC0D92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7"/>
          <a:stretch/>
        </p:blipFill>
        <p:spPr bwMode="auto">
          <a:xfrm>
            <a:off x="351522" y="1758379"/>
            <a:ext cx="2710796" cy="182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>
            <a:extLst>
              <a:ext uri="{FF2B5EF4-FFF2-40B4-BE49-F238E27FC236}">
                <a16:creationId xmlns:a16="http://schemas.microsoft.com/office/drawing/2014/main" id="{99096438-6DB7-470E-BDF6-CACA6B773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3" r="17379"/>
          <a:stretch/>
        </p:blipFill>
        <p:spPr bwMode="auto">
          <a:xfrm>
            <a:off x="639431" y="3786492"/>
            <a:ext cx="2076869" cy="192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jsp logoì ëí ì´ë¯¸ì§ ê²ìê²°ê³¼">
            <a:extLst>
              <a:ext uri="{FF2B5EF4-FFF2-40B4-BE49-F238E27FC236}">
                <a16:creationId xmlns:a16="http://schemas.microsoft.com/office/drawing/2014/main" id="{29A5618A-9800-4B48-A841-13268E25D1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195DB0-DAC8-4BE2-9ABB-E0D9E1A3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 descr="Image result for node js">
            <a:extLst>
              <a:ext uri="{FF2B5EF4-FFF2-40B4-BE49-F238E27FC236}">
                <a16:creationId xmlns:a16="http://schemas.microsoft.com/office/drawing/2014/main" id="{97EECD8F-B484-4FC8-A33C-08107F083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139" y="3284125"/>
            <a:ext cx="2223550" cy="135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mongoDB logo">
            <a:extLst>
              <a:ext uri="{FF2B5EF4-FFF2-40B4-BE49-F238E27FC236}">
                <a16:creationId xmlns:a16="http://schemas.microsoft.com/office/drawing/2014/main" id="{C651EFD4-E137-4686-B5CD-31C1F8FED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333" y="2724773"/>
            <a:ext cx="2123438" cy="212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tom logo">
            <a:extLst>
              <a:ext uri="{FF2B5EF4-FFF2-40B4-BE49-F238E27FC236}">
                <a16:creationId xmlns:a16="http://schemas.microsoft.com/office/drawing/2014/main" id="{AAF50881-A90E-41D6-89A4-A0657583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239" y="4747722"/>
            <a:ext cx="1249521" cy="124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6DF26-BC6D-4F0C-AE52-9E2E0CE58390}"/>
              </a:ext>
            </a:extLst>
          </p:cNvPr>
          <p:cNvSpPr txBox="1"/>
          <p:nvPr/>
        </p:nvSpPr>
        <p:spPr>
          <a:xfrm>
            <a:off x="1230290" y="1433318"/>
            <a:ext cx="8951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개발툴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303989-5DEA-4B24-84BD-525C0622B748}"/>
              </a:ext>
            </a:extLst>
          </p:cNvPr>
          <p:cNvSpPr txBox="1"/>
          <p:nvPr/>
        </p:nvSpPr>
        <p:spPr>
          <a:xfrm>
            <a:off x="3912360" y="1403927"/>
            <a:ext cx="1700463" cy="36933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데이터베이스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372981-EE8D-43ED-8D28-C76D7FC2711C}"/>
              </a:ext>
            </a:extLst>
          </p:cNvPr>
          <p:cNvSpPr txBox="1"/>
          <p:nvPr/>
        </p:nvSpPr>
        <p:spPr>
          <a:xfrm>
            <a:off x="7225887" y="1406065"/>
            <a:ext cx="7228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서버</a:t>
            </a:r>
          </a:p>
        </p:txBody>
      </p:sp>
      <p:pic>
        <p:nvPicPr>
          <p:cNvPr id="8" name="Picture 2" descr="ë¹ê³µì ìë°ì¤í¬ë¦½í¸ ë¡ê³  2">
            <a:extLst>
              <a:ext uri="{FF2B5EF4-FFF2-40B4-BE49-F238E27FC236}">
                <a16:creationId xmlns:a16="http://schemas.microsoft.com/office/drawing/2014/main" id="{E96EC8D1-866E-47B0-898D-10BB06705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536" y="1863011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44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앱 구성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</a:p>
        </p:txBody>
      </p:sp>
      <p:sp>
        <p:nvSpPr>
          <p:cNvPr id="3" name="AutoShape 10" descr="jsp logoì ëí ì´ë¯¸ì§ ê²ìê²°ê³¼">
            <a:extLst>
              <a:ext uri="{FF2B5EF4-FFF2-40B4-BE49-F238E27FC236}">
                <a16:creationId xmlns:a16="http://schemas.microsoft.com/office/drawing/2014/main" id="{29A5618A-9800-4B48-A841-13268E25D1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0707DA7-ED77-4679-8C85-2B80F1E19B28}"/>
              </a:ext>
            </a:extLst>
          </p:cNvPr>
          <p:cNvGrpSpPr/>
          <p:nvPr/>
        </p:nvGrpSpPr>
        <p:grpSpPr>
          <a:xfrm>
            <a:off x="520116" y="1433318"/>
            <a:ext cx="2565983" cy="4891981"/>
            <a:chOff x="520117" y="578840"/>
            <a:chExt cx="3078760" cy="5746459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385A64A-D110-4362-971C-795292613C65}"/>
                </a:ext>
              </a:extLst>
            </p:cNvPr>
            <p:cNvSpPr/>
            <p:nvPr/>
          </p:nvSpPr>
          <p:spPr>
            <a:xfrm>
              <a:off x="520117" y="578840"/>
              <a:ext cx="3078760" cy="5746459"/>
            </a:xfrm>
            <a:prstGeom prst="roundRect">
              <a:avLst>
                <a:gd name="adj" fmla="val 1120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7FB4A8D-24CF-4B52-822C-42325CB63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044" y="2261932"/>
              <a:ext cx="2326127" cy="2334135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DC39555-3CD1-4C09-9D72-11B791FC5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555" y="1422671"/>
            <a:ext cx="5202371" cy="5202371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7D1FBC2-84D6-4942-AD5F-41B35A3FAA69}"/>
              </a:ext>
            </a:extLst>
          </p:cNvPr>
          <p:cNvGrpSpPr/>
          <p:nvPr/>
        </p:nvGrpSpPr>
        <p:grpSpPr>
          <a:xfrm>
            <a:off x="4448816" y="1422670"/>
            <a:ext cx="5202371" cy="5202371"/>
            <a:chOff x="2049293" y="1422671"/>
            <a:chExt cx="5202371" cy="520237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BD9911B-F724-4991-AB22-D2AE87D3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9293" y="1422671"/>
              <a:ext cx="5202371" cy="5202371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A861A75-DBDC-484C-8D0F-E4163A116CCE}"/>
                </a:ext>
              </a:extLst>
            </p:cNvPr>
            <p:cNvSpPr/>
            <p:nvPr/>
          </p:nvSpPr>
          <p:spPr>
            <a:xfrm>
              <a:off x="3642452" y="2764536"/>
              <a:ext cx="2052695" cy="512064"/>
            </a:xfrm>
            <a:prstGeom prst="roundRect">
              <a:avLst/>
            </a:prstGeom>
            <a:solidFill>
              <a:srgbClr val="A7E7A9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00B050"/>
                  </a:solidFill>
                </a:rPr>
                <a:t>이기대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8E0825F-9AE2-420A-A871-01D9DC01743A}"/>
                </a:ext>
              </a:extLst>
            </p:cNvPr>
            <p:cNvSpPr/>
            <p:nvPr/>
          </p:nvSpPr>
          <p:spPr>
            <a:xfrm>
              <a:off x="3642451" y="3418219"/>
              <a:ext cx="2052695" cy="512064"/>
            </a:xfrm>
            <a:prstGeom prst="roundRect">
              <a:avLst/>
            </a:prstGeom>
            <a:solidFill>
              <a:srgbClr val="A7E7A9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B050"/>
                  </a:solidFill>
                </a:rPr>
                <a:t>-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A9778C31-1BE2-4789-9C67-860D93021397}"/>
                </a:ext>
              </a:extLst>
            </p:cNvPr>
            <p:cNvSpPr/>
            <p:nvPr/>
          </p:nvSpPr>
          <p:spPr>
            <a:xfrm>
              <a:off x="3653800" y="4072922"/>
              <a:ext cx="2052695" cy="512064"/>
            </a:xfrm>
            <a:prstGeom prst="roundRect">
              <a:avLst/>
            </a:prstGeom>
            <a:solidFill>
              <a:srgbClr val="A7E7A9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B050"/>
                  </a:solidFill>
                </a:rPr>
                <a:t>-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CD27B55-7331-4D11-A2DB-BBE5673B4033}"/>
                </a:ext>
              </a:extLst>
            </p:cNvPr>
            <p:cNvSpPr/>
            <p:nvPr/>
          </p:nvSpPr>
          <p:spPr>
            <a:xfrm>
              <a:off x="3653800" y="4726605"/>
              <a:ext cx="2052695" cy="512064"/>
            </a:xfrm>
            <a:prstGeom prst="roundRect">
              <a:avLst/>
            </a:prstGeom>
            <a:solidFill>
              <a:srgbClr val="A7E7A9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B050"/>
                  </a:solidFill>
                </a:rPr>
                <a:t>-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5DD1EE0-A514-4281-9499-CE0DFB0A62AD}"/>
                </a:ext>
              </a:extLst>
            </p:cNvPr>
            <p:cNvSpPr/>
            <p:nvPr/>
          </p:nvSpPr>
          <p:spPr>
            <a:xfrm>
              <a:off x="3653800" y="5380288"/>
              <a:ext cx="2052695" cy="512064"/>
            </a:xfrm>
            <a:prstGeom prst="roundRect">
              <a:avLst/>
            </a:prstGeom>
            <a:solidFill>
              <a:srgbClr val="A7E7A9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00B050"/>
                  </a:solidFill>
                </a:rPr>
                <a:t>-</a:t>
              </a:r>
              <a:endParaRPr lang="ko-KR" alt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E8B139-1B1E-48F2-95B9-3D8EE42DECFF}"/>
                </a:ext>
              </a:extLst>
            </p:cNvPr>
            <p:cNvSpPr txBox="1"/>
            <p:nvPr/>
          </p:nvSpPr>
          <p:spPr>
            <a:xfrm>
              <a:off x="3624380" y="2131395"/>
              <a:ext cx="1986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59606D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지질공원 선택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57ACBB-04D2-4CD0-A6A4-613A130F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714971-816F-4A4E-A273-1D1402232B7F}"/>
              </a:ext>
            </a:extLst>
          </p:cNvPr>
          <p:cNvSpPr/>
          <p:nvPr/>
        </p:nvSpPr>
        <p:spPr>
          <a:xfrm>
            <a:off x="1037982" y="4447309"/>
            <a:ext cx="925900" cy="2792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err="1">
                <a:solidFill>
                  <a:srgbClr val="656A77"/>
                </a:solidFill>
              </a:rPr>
              <a:t>요잇</a:t>
            </a:r>
            <a:r>
              <a:rPr lang="en-US" altLang="ko-KR" dirty="0">
                <a:solidFill>
                  <a:srgbClr val="656A77"/>
                </a:solidFill>
              </a:rPr>
              <a:t>!</a:t>
            </a:r>
            <a:endParaRPr lang="ko-KR" altLang="en-US" dirty="0">
              <a:solidFill>
                <a:srgbClr val="656A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33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D66188D-0BAE-4930-9912-06DA963A2F26}"/>
              </a:ext>
            </a:extLst>
          </p:cNvPr>
          <p:cNvSpPr/>
          <p:nvPr/>
        </p:nvSpPr>
        <p:spPr>
          <a:xfrm>
            <a:off x="6024707" y="1894130"/>
            <a:ext cx="2316905" cy="523463"/>
          </a:xfrm>
          <a:prstGeom prst="roundRect">
            <a:avLst/>
          </a:prstGeom>
          <a:solidFill>
            <a:srgbClr val="A7E7A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B050"/>
                </a:solidFill>
              </a:rPr>
              <a:t>이기대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6C427DF-8B11-4695-919F-2BF3A25834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" t="6720" r="6105" b="3777"/>
          <a:stretch/>
        </p:blipFill>
        <p:spPr>
          <a:xfrm>
            <a:off x="6012336" y="2285566"/>
            <a:ext cx="2316905" cy="2637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앱 구성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서브</a:t>
            </a:r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페이지</a:t>
            </a:r>
          </a:p>
        </p:txBody>
      </p:sp>
      <p:sp>
        <p:nvSpPr>
          <p:cNvPr id="3" name="AutoShape 10" descr="jsp logoì ëí ì´ë¯¸ì§ ê²ìê²°ê³¼">
            <a:extLst>
              <a:ext uri="{FF2B5EF4-FFF2-40B4-BE49-F238E27FC236}">
                <a16:creationId xmlns:a16="http://schemas.microsoft.com/office/drawing/2014/main" id="{29A5618A-9800-4B48-A841-13268E25D1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C56359-F515-48F2-AC47-F853B037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08CF960-DEFF-47AE-9C4D-F264A45E5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1" r="22266"/>
          <a:stretch/>
        </p:blipFill>
        <p:spPr>
          <a:xfrm>
            <a:off x="5745161" y="1357323"/>
            <a:ext cx="2875996" cy="520237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26CF97E-4943-4C9B-B837-F318F17A39EB}"/>
              </a:ext>
            </a:extLst>
          </p:cNvPr>
          <p:cNvGrpSpPr/>
          <p:nvPr/>
        </p:nvGrpSpPr>
        <p:grpSpPr>
          <a:xfrm>
            <a:off x="3940274" y="1728031"/>
            <a:ext cx="4050335" cy="4429843"/>
            <a:chOff x="3940274" y="1728031"/>
            <a:chExt cx="4381871" cy="458211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7BD649B-A54C-4C92-B1B7-5C35AB47DA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81628" y="1728031"/>
              <a:ext cx="2457348" cy="3292596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F9055E-A45D-4F08-B47A-A6151A6267D2}"/>
                </a:ext>
              </a:extLst>
            </p:cNvPr>
            <p:cNvGrpSpPr/>
            <p:nvPr/>
          </p:nvGrpSpPr>
          <p:grpSpPr>
            <a:xfrm>
              <a:off x="3940274" y="4826696"/>
              <a:ext cx="4381871" cy="1483445"/>
              <a:chOff x="3940274" y="4826696"/>
              <a:chExt cx="4381871" cy="1483445"/>
            </a:xfrm>
          </p:grpSpPr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F0ADC31B-D10C-41D1-BCD1-F98FA85BCF54}"/>
                  </a:ext>
                </a:extLst>
              </p:cNvPr>
              <p:cNvCxnSpPr>
                <a:cxnSpLocks/>
                <a:stCxn id="7" idx="3"/>
              </p:cNvCxnSpPr>
              <p:nvPr/>
            </p:nvCxnSpPr>
            <p:spPr>
              <a:xfrm flipH="1">
                <a:off x="3940274" y="6092896"/>
                <a:ext cx="2898702" cy="84787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185AD41-E814-4659-BED9-B9C684DC4499}"/>
                  </a:ext>
                </a:extLst>
              </p:cNvPr>
              <p:cNvSpPr/>
              <p:nvPr/>
            </p:nvSpPr>
            <p:spPr>
              <a:xfrm>
                <a:off x="6584504" y="4826696"/>
                <a:ext cx="1737641" cy="1483445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07E9F4-5708-4C1E-AEB1-AB007DE100EE}"/>
              </a:ext>
            </a:extLst>
          </p:cNvPr>
          <p:cNvGrpSpPr/>
          <p:nvPr/>
        </p:nvGrpSpPr>
        <p:grpSpPr>
          <a:xfrm>
            <a:off x="369120" y="1466846"/>
            <a:ext cx="4344301" cy="4881256"/>
            <a:chOff x="1097280" y="1281051"/>
            <a:chExt cx="3779244" cy="4363845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FB569D4-C414-44F2-A6E3-84EA99DC80E3}"/>
                </a:ext>
              </a:extLst>
            </p:cNvPr>
            <p:cNvSpPr/>
            <p:nvPr/>
          </p:nvSpPr>
          <p:spPr>
            <a:xfrm>
              <a:off x="1097280" y="1281051"/>
              <a:ext cx="3779244" cy="4363845"/>
            </a:xfrm>
            <a:prstGeom prst="roundRect">
              <a:avLst/>
            </a:prstGeom>
            <a:solidFill>
              <a:srgbClr val="A7E7A9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3472A90-E592-420C-B0E3-51D3DD40CF76}"/>
                </a:ext>
              </a:extLst>
            </p:cNvPr>
            <p:cNvSpPr/>
            <p:nvPr/>
          </p:nvSpPr>
          <p:spPr>
            <a:xfrm>
              <a:off x="1541315" y="1559895"/>
              <a:ext cx="2935447" cy="745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위치기반 해설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31E9E23-33ED-4BA2-AC4A-3D6B7718F64C}"/>
                </a:ext>
              </a:extLst>
            </p:cNvPr>
            <p:cNvSpPr/>
            <p:nvPr/>
          </p:nvSpPr>
          <p:spPr>
            <a:xfrm>
              <a:off x="1541315" y="2560688"/>
              <a:ext cx="2935447" cy="745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이기대 전체 해설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7CE00DC-A148-4C87-B115-E6D8EB955DA4}"/>
                </a:ext>
              </a:extLst>
            </p:cNvPr>
            <p:cNvSpPr/>
            <p:nvPr/>
          </p:nvSpPr>
          <p:spPr>
            <a:xfrm>
              <a:off x="1541314" y="3580446"/>
              <a:ext cx="2935447" cy="745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체험프로그램 예약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5D192DA3-8B43-4D87-8561-E2B6BD536BE6}"/>
                </a:ext>
              </a:extLst>
            </p:cNvPr>
            <p:cNvSpPr/>
            <p:nvPr/>
          </p:nvSpPr>
          <p:spPr>
            <a:xfrm>
              <a:off x="1541314" y="4552905"/>
              <a:ext cx="2935447" cy="7452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게임하기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21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964B12A3-3432-40D1-B41A-07F419B72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9" r="19645"/>
          <a:stretch/>
        </p:blipFill>
        <p:spPr>
          <a:xfrm>
            <a:off x="263454" y="1397806"/>
            <a:ext cx="3163327" cy="520237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80DF32D-BBAE-462F-A842-7C02ADEBCBD1}"/>
              </a:ext>
            </a:extLst>
          </p:cNvPr>
          <p:cNvSpPr/>
          <p:nvPr/>
        </p:nvSpPr>
        <p:spPr>
          <a:xfrm>
            <a:off x="5811156" y="1907107"/>
            <a:ext cx="2418446" cy="554366"/>
          </a:xfrm>
          <a:prstGeom prst="roundRect">
            <a:avLst/>
          </a:prstGeom>
          <a:solidFill>
            <a:srgbClr val="A7E7A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B050"/>
                </a:solidFill>
              </a:rPr>
              <a:t>해설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122E7-1E37-4CED-8763-D69373E5BB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13103" r="1430" b="10791"/>
          <a:stretch/>
        </p:blipFill>
        <p:spPr>
          <a:xfrm>
            <a:off x="5868140" y="2379216"/>
            <a:ext cx="2334828" cy="3665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앱 구성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위치 기반의 해설</a:t>
            </a:r>
          </a:p>
        </p:txBody>
      </p:sp>
      <p:sp>
        <p:nvSpPr>
          <p:cNvPr id="3" name="AutoShape 10" descr="jsp logoì ëí ì´ë¯¸ì§ ê²ìê²°ê³¼">
            <a:extLst>
              <a:ext uri="{FF2B5EF4-FFF2-40B4-BE49-F238E27FC236}">
                <a16:creationId xmlns:a16="http://schemas.microsoft.com/office/drawing/2014/main" id="{29A5618A-9800-4B48-A841-13268E25D1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A9F995-DF91-4C54-95DD-27851748A3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664" y="3914001"/>
            <a:ext cx="303505" cy="3035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53E0CB-C085-4393-90D1-38E70CBA5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0" y="3672805"/>
            <a:ext cx="2237173" cy="25469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2F8FFE-CCA0-4990-BD4A-FE705CD9A5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6" r="23010"/>
          <a:stretch/>
        </p:blipFill>
        <p:spPr>
          <a:xfrm>
            <a:off x="5495278" y="1397807"/>
            <a:ext cx="2929631" cy="5202371"/>
          </a:xfrm>
          <a:prstGeom prst="rect">
            <a:avLst/>
          </a:prstGeom>
        </p:spPr>
      </p:pic>
      <p:sp>
        <p:nvSpPr>
          <p:cNvPr id="17" name="폭발: 8pt 16">
            <a:extLst>
              <a:ext uri="{FF2B5EF4-FFF2-40B4-BE49-F238E27FC236}">
                <a16:creationId xmlns:a16="http://schemas.microsoft.com/office/drawing/2014/main" id="{EB56C466-0B03-4BFA-B923-412C950BBEBB}"/>
              </a:ext>
            </a:extLst>
          </p:cNvPr>
          <p:cNvSpPr/>
          <p:nvPr/>
        </p:nvSpPr>
        <p:spPr>
          <a:xfrm>
            <a:off x="6792897" y="3581400"/>
            <a:ext cx="984028" cy="1214021"/>
          </a:xfrm>
          <a:prstGeom prst="irregularSeal1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56C31291-23A5-4CAD-ACF0-23519F275CA0}"/>
              </a:ext>
            </a:extLst>
          </p:cNvPr>
          <p:cNvSpPr/>
          <p:nvPr/>
        </p:nvSpPr>
        <p:spPr>
          <a:xfrm>
            <a:off x="3446775" y="3437175"/>
            <a:ext cx="1740109" cy="77490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AE5D3FC-769C-4A85-80F2-53A9D01D0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74" y="2134859"/>
            <a:ext cx="1959286" cy="12941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9F05B5D-AB7C-4FCC-9756-4C17F5492ED9}"/>
              </a:ext>
            </a:extLst>
          </p:cNvPr>
          <p:cNvSpPr txBox="1"/>
          <p:nvPr/>
        </p:nvSpPr>
        <p:spPr>
          <a:xfrm>
            <a:off x="851889" y="3543358"/>
            <a:ext cx="1986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59606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돌개구멍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2574D-7796-41F1-817B-069F259DC900}"/>
              </a:ext>
            </a:extLst>
          </p:cNvPr>
          <p:cNvSpPr txBox="1"/>
          <p:nvPr/>
        </p:nvSpPr>
        <p:spPr>
          <a:xfrm>
            <a:off x="849902" y="4027048"/>
            <a:ext cx="1986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59606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해안가에 발달한 </a:t>
            </a:r>
            <a:r>
              <a:rPr lang="ko-KR" altLang="en-US" sz="1600" dirty="0" err="1">
                <a:solidFill>
                  <a:srgbClr val="59606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화산각력암에</a:t>
            </a:r>
            <a:r>
              <a:rPr lang="ko-KR" altLang="en-US" sz="1600" dirty="0">
                <a:solidFill>
                  <a:srgbClr val="59606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마치 공룡 발자국과 같은 형태가 보입니다</a:t>
            </a:r>
            <a:r>
              <a:rPr lang="en-US" altLang="ko-KR" sz="1600" dirty="0">
                <a:solidFill>
                  <a:srgbClr val="59606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solidFill>
                  <a:srgbClr val="59606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바위의 빈틈에</a:t>
            </a:r>
            <a:r>
              <a:rPr lang="en-US" altLang="ko-KR" sz="1600" dirty="0">
                <a:solidFill>
                  <a:srgbClr val="59606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  <a:endParaRPr lang="ko-KR" altLang="en-US" sz="1600" dirty="0">
              <a:solidFill>
                <a:srgbClr val="59606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9E36DC-F6DA-40B2-BB89-E79B4758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7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앱 구성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3" y="700126"/>
            <a:ext cx="7138555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</a:rPr>
              <a:t>체험프로그램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AutoShape 10" descr="jsp logoì ëí ì´ë¯¸ì§ ê²ìê²°ê³¼">
            <a:extLst>
              <a:ext uri="{FF2B5EF4-FFF2-40B4-BE49-F238E27FC236}">
                <a16:creationId xmlns:a16="http://schemas.microsoft.com/office/drawing/2014/main" id="{29A5618A-9800-4B48-A841-13268E25D1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C0175-318C-4E75-99D8-C3931442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0C580D-FF66-43FC-9CF4-02DE2E0DE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1" b="25"/>
          <a:stretch/>
        </p:blipFill>
        <p:spPr>
          <a:xfrm>
            <a:off x="623454" y="1883759"/>
            <a:ext cx="2390201" cy="41309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6AE540-316A-48DE-96F9-A8AE0FC20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3555" y="1336541"/>
            <a:ext cx="5202371" cy="52023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4EE4ED-FFA4-4365-9D37-6010585B5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4141" y="1281053"/>
            <a:ext cx="2575373" cy="21479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F57B86-C886-49C1-BC4B-52F5B7AD2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772" y="1305901"/>
            <a:ext cx="2575373" cy="20982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3045FF3-64A6-4351-B1F0-92B1859A3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439" y="3932422"/>
            <a:ext cx="2529075" cy="21030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0BA2AB6-FA59-4A90-B3AB-C3D911903E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071" y="3949235"/>
            <a:ext cx="2482774" cy="2040924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83E60A37-8933-46CA-A02B-5E8C9EC77D82}"/>
              </a:ext>
            </a:extLst>
          </p:cNvPr>
          <p:cNvSpPr/>
          <p:nvPr/>
        </p:nvSpPr>
        <p:spPr>
          <a:xfrm>
            <a:off x="3390438" y="1078488"/>
            <a:ext cx="2529075" cy="2400678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D370AA4-3D65-437A-BA8B-1B638F1CA519}"/>
              </a:ext>
            </a:extLst>
          </p:cNvPr>
          <p:cNvSpPr/>
          <p:nvPr/>
        </p:nvSpPr>
        <p:spPr>
          <a:xfrm rot="9274570">
            <a:off x="2541848" y="2384693"/>
            <a:ext cx="1219200" cy="75853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0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4C69B27-A50C-4A13-A041-3CA078BEA51D}"/>
              </a:ext>
            </a:extLst>
          </p:cNvPr>
          <p:cNvGrpSpPr/>
          <p:nvPr/>
        </p:nvGrpSpPr>
        <p:grpSpPr>
          <a:xfrm>
            <a:off x="-456226" y="1281051"/>
            <a:ext cx="4554242" cy="5137505"/>
            <a:chOff x="-456226" y="1281051"/>
            <a:chExt cx="4554242" cy="513750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C417844-DB5B-4BC6-B470-6B14C3851056}"/>
                </a:ext>
              </a:extLst>
            </p:cNvPr>
            <p:cNvGrpSpPr/>
            <p:nvPr/>
          </p:nvGrpSpPr>
          <p:grpSpPr>
            <a:xfrm>
              <a:off x="700828" y="1281051"/>
              <a:ext cx="2217406" cy="5029089"/>
              <a:chOff x="520117" y="-420569"/>
              <a:chExt cx="3078760" cy="6745868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CC434AA8-8A3B-45E9-978C-E9E9A2DCFEF6}"/>
                  </a:ext>
                </a:extLst>
              </p:cNvPr>
              <p:cNvSpPr/>
              <p:nvPr/>
            </p:nvSpPr>
            <p:spPr>
              <a:xfrm>
                <a:off x="520117" y="578840"/>
                <a:ext cx="3078760" cy="5746459"/>
              </a:xfrm>
              <a:prstGeom prst="roundRect">
                <a:avLst>
                  <a:gd name="adj" fmla="val 11205"/>
                </a:avLst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BE3756-E6A2-4F3A-B421-C431244C8BAD}"/>
                  </a:ext>
                </a:extLst>
              </p:cNvPr>
              <p:cNvSpPr txBox="1"/>
              <p:nvPr/>
            </p:nvSpPr>
            <p:spPr>
              <a:xfrm>
                <a:off x="734393" y="1946407"/>
                <a:ext cx="2864484" cy="1775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문제</a:t>
                </a: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</a:p>
              <a:p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여기서 가장 화석 닮은 사람은 </a:t>
                </a:r>
                <a:endPara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Xxx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이다</a:t>
                </a: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.</a:t>
                </a:r>
                <a:endParaRPr lang="ko-KR" altLang="en-US" sz="20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4DF48AA-3951-4D3C-A643-E50FC9D91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215" y="4334073"/>
                <a:ext cx="609685" cy="609685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C48359AD-2386-4902-A97E-AFEF47B80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6855" y="4331855"/>
                <a:ext cx="609685" cy="60968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1C1CB7-F44C-499D-911B-3650080627DC}"/>
                  </a:ext>
                </a:extLst>
              </p:cNvPr>
              <p:cNvSpPr txBox="1"/>
              <p:nvPr/>
            </p:nvSpPr>
            <p:spPr>
              <a:xfrm>
                <a:off x="863979" y="-420569"/>
                <a:ext cx="2496835" cy="624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OX</a:t>
                </a:r>
                <a:r>
                  <a:rPr lang="ko-KR" altLang="en-US" sz="2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퀴즈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68AF52D-DEDA-4D5B-B7C9-711A570F6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6226" y="1864314"/>
              <a:ext cx="4554242" cy="4554242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앱 구성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게임</a:t>
            </a:r>
          </a:p>
        </p:txBody>
      </p:sp>
      <p:sp>
        <p:nvSpPr>
          <p:cNvPr id="3" name="AutoShape 10" descr="jsp logoì ëí ì´ë¯¸ì§ ê²ìê²°ê³¼">
            <a:extLst>
              <a:ext uri="{FF2B5EF4-FFF2-40B4-BE49-F238E27FC236}">
                <a16:creationId xmlns:a16="http://schemas.microsoft.com/office/drawing/2014/main" id="{29A5618A-9800-4B48-A841-13268E25D1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F257BE-7BA6-4435-AF4C-2C823A9196E8}"/>
              </a:ext>
            </a:extLst>
          </p:cNvPr>
          <p:cNvGrpSpPr/>
          <p:nvPr/>
        </p:nvGrpSpPr>
        <p:grpSpPr>
          <a:xfrm>
            <a:off x="5087370" y="1184158"/>
            <a:ext cx="3012184" cy="5234398"/>
            <a:chOff x="5087370" y="1184158"/>
            <a:chExt cx="3012184" cy="523439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08A9067-EF69-43CF-BA55-74D68524D8F9}"/>
                </a:ext>
              </a:extLst>
            </p:cNvPr>
            <p:cNvGrpSpPr/>
            <p:nvPr/>
          </p:nvGrpSpPr>
          <p:grpSpPr>
            <a:xfrm>
              <a:off x="5713665" y="2282121"/>
              <a:ext cx="2143523" cy="3422285"/>
              <a:chOff x="5172993" y="2439488"/>
              <a:chExt cx="2143523" cy="3422285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6487811B-6A99-4994-816E-D35073DED7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6796" t="21747" r="41966" b="3561"/>
              <a:stretch/>
            </p:blipFill>
            <p:spPr>
              <a:xfrm>
                <a:off x="5210491" y="2439488"/>
                <a:ext cx="2041173" cy="2514252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6AD062-7254-43CC-8CA5-998A6D6AE2AA}"/>
                  </a:ext>
                </a:extLst>
              </p:cNvPr>
              <p:cNvSpPr txBox="1"/>
              <p:nvPr/>
            </p:nvSpPr>
            <p:spPr>
              <a:xfrm>
                <a:off x="5172993" y="4969739"/>
                <a:ext cx="21435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현재 이 곳의 명칭은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?</a:t>
                </a:r>
              </a:p>
              <a:p>
                <a:pPr algn="ctr"/>
                <a:r>
                  <a:rPr lang="ko-KR" altLang="en-US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힌트</a:t>
                </a:r>
                <a:r>
                  <a:rPr lang="en-US" altLang="ko-KR" sz="14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  <a:r>
                  <a:rPr lang="ko-KR" altLang="en-US" sz="1400" dirty="0" err="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ㄷㄷㅊ</a:t>
                </a:r>
                <a:endPara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29C6835-DD3F-4A07-A9B2-94456CADB535}"/>
                  </a:ext>
                </a:extLst>
              </p:cNvPr>
              <p:cNvSpPr txBox="1"/>
              <p:nvPr/>
            </p:nvSpPr>
            <p:spPr>
              <a:xfrm>
                <a:off x="5220147" y="5519653"/>
                <a:ext cx="204921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정답</a:t>
                </a:r>
                <a:r>
                  <a:rPr lang="en-US" altLang="ko-KR" sz="16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: </a:t>
                </a:r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58CF566-996B-4EAD-B074-293194EE84B1}"/>
                  </a:ext>
                </a:extLst>
              </p:cNvPr>
              <p:cNvSpPr/>
              <p:nvPr/>
            </p:nvSpPr>
            <p:spPr>
              <a:xfrm>
                <a:off x="5697402" y="5534762"/>
                <a:ext cx="1475756" cy="32701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B2D464D-92BF-4CB2-B74B-A5FF885EB28C}"/>
                </a:ext>
              </a:extLst>
            </p:cNvPr>
            <p:cNvGrpSpPr/>
            <p:nvPr/>
          </p:nvGrpSpPr>
          <p:grpSpPr>
            <a:xfrm>
              <a:off x="5087370" y="1184158"/>
              <a:ext cx="3012184" cy="5234398"/>
              <a:chOff x="4567803" y="1281051"/>
              <a:chExt cx="3012184" cy="5234398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1FCF1D6A-6C89-4B05-8A28-04B80E3B0D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106" r="20350"/>
              <a:stretch/>
            </p:blipFill>
            <p:spPr>
              <a:xfrm>
                <a:off x="4951733" y="1948025"/>
                <a:ext cx="2628254" cy="4567424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0AA2F1-2110-4D00-8979-B8E3041E04C5}"/>
                  </a:ext>
                </a:extLst>
              </p:cNvPr>
              <p:cNvSpPr txBox="1"/>
              <p:nvPr/>
            </p:nvSpPr>
            <p:spPr>
              <a:xfrm>
                <a:off x="4567803" y="1281051"/>
                <a:ext cx="28901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위치기반 초성 퀴즈</a:t>
                </a:r>
              </a:p>
            </p:txBody>
          </p:sp>
        </p:grp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D86C64A7-B0B3-4834-B547-2C91ECBC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56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3833</TotalTime>
  <Words>317</Words>
  <Application>Microsoft Office PowerPoint</Application>
  <PresentationFormat>화면 슬라이드 쇼(4:3)</PresentationFormat>
  <Paragraphs>139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Wingdings</vt:lpstr>
      <vt:lpstr>나눔고딕</vt:lpstr>
      <vt:lpstr>Arial</vt:lpstr>
      <vt:lpstr>Office 테마</vt:lpstr>
      <vt:lpstr>요잇! Geo</vt:lpstr>
      <vt:lpstr>목차</vt:lpstr>
      <vt:lpstr>개발 동기</vt:lpstr>
      <vt:lpstr>개발 환경</vt:lpstr>
      <vt:lpstr>메인 페이지</vt:lpstr>
      <vt:lpstr>서브 페이지</vt:lpstr>
      <vt:lpstr>위치 기반의 해설</vt:lpstr>
      <vt:lpstr>체험프로그램</vt:lpstr>
      <vt:lpstr>게임</vt:lpstr>
      <vt:lpstr>네트워크</vt:lpstr>
      <vt:lpstr>순서도</vt:lpstr>
      <vt:lpstr>구조도</vt:lpstr>
      <vt:lpstr>PowerPoint 프레젠테이션</vt:lpstr>
      <vt:lpstr>감사합니다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김혜성</cp:lastModifiedBy>
  <cp:revision>95</cp:revision>
  <cp:lastPrinted>2011-08-28T13:13:29Z</cp:lastPrinted>
  <dcterms:created xsi:type="dcterms:W3CDTF">2011-08-24T01:05:33Z</dcterms:created>
  <dcterms:modified xsi:type="dcterms:W3CDTF">2019-04-26T08:15:15Z</dcterms:modified>
</cp:coreProperties>
</file>